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191" r:id="rId4"/>
    <p:sldId id="1203" r:id="rId5"/>
    <p:sldId id="1204"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91"/>
            <p14:sldId id="1203"/>
            <p14:sldId id="1204"/>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64" d="100"/>
          <a:sy n="64" d="100"/>
        </p:scale>
        <p:origin x="96"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2024-04-15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the derivative using least-squares best-fitting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the derivative using least-squares best-fitting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the derivative using least-squares best-fitting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the derivative using least-squares best-fitting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2.m4a"/><Relationship Id="rId7" Type="http://schemas.openxmlformats.org/officeDocument/2006/relationships/image" Target="../media/image9.wmf"/><Relationship Id="rId2" Type="http://schemas.microsoft.com/office/2007/relationships/media" Target="../media/media2.m4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image" Target="../media/image10.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microsoft.com/office/2007/relationships/media" Target="../media/media3.m4a"/><Relationship Id="rId7" Type="http://schemas.openxmlformats.org/officeDocument/2006/relationships/image" Target="../media/image12.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3.m4a"/><Relationship Id="rId9" Type="http://schemas.openxmlformats.org/officeDocument/2006/relationships/image" Target="../media/image13.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oleObject" Target="../embeddings/oleObject9.bin"/><Relationship Id="rId3" Type="http://schemas.microsoft.com/office/2007/relationships/media" Target="../media/media4.m4a"/><Relationship Id="rId7" Type="http://schemas.openxmlformats.org/officeDocument/2006/relationships/image" Target="../media/image14.wmf"/><Relationship Id="rId12" Type="http://schemas.openxmlformats.org/officeDocument/2006/relationships/image" Target="../media/image16.w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oleObject" Target="../embeddings/oleObject8.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4.m4a"/><Relationship Id="rId9" Type="http://schemas.openxmlformats.org/officeDocument/2006/relationships/image" Target="../media/image15.wmf"/><Relationship Id="rId14" Type="http://schemas.openxmlformats.org/officeDocument/2006/relationships/image" Target="../media/image17.wm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media" Target="../media/media5.m4a"/><Relationship Id="rId7" Type="http://schemas.openxmlformats.org/officeDocument/2006/relationships/image" Target="../media/image18.wmf"/><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slideLayout" Target="../slideLayouts/slideLayout2.xml"/><Relationship Id="rId4" Type="http://schemas.openxmlformats.org/officeDocument/2006/relationships/audio" Target="../media/media5.m4a"/></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the derivative using least-squares best-fitting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Audio 6">
            <a:hlinkClick r:id="" action="ppaction://media"/>
            <a:extLst>
              <a:ext uri="{FF2B5EF4-FFF2-40B4-BE49-F238E27FC236}">
                <a16:creationId xmlns:a16="http://schemas.microsoft.com/office/drawing/2014/main" id="{BC4D93EC-444E-48D3-8512-0F594630A1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2624"/>
    </mc:Choice>
    <mc:Fallback xmlns="">
      <p:transition spd="slow" advTm="12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how to estimate the derivative of data by using the least-squares best-fitting polynomials</a:t>
            </a:r>
          </a:p>
          <a:p>
            <a:pPr lvl="1"/>
            <a:r>
              <a:rPr lang="en-US" dirty="0"/>
              <a:t>Estimating                  </a:t>
            </a:r>
            <a:r>
              <a:rPr lang="en-US" dirty="0" smtClean="0"/>
              <a:t> </a:t>
            </a:r>
            <a:r>
              <a:rPr lang="en-US" dirty="0"/>
              <a:t>or                       where  </a:t>
            </a:r>
            <a:endParaRPr lang="en-US" dirty="0" smtClean="0"/>
          </a:p>
          <a:p>
            <a:pPr lvl="1"/>
            <a:r>
              <a:rPr lang="en-US" dirty="0" smtClean="0"/>
              <a:t>Describe </a:t>
            </a:r>
            <a:r>
              <a:rPr lang="en-US" dirty="0"/>
              <a:t>the formula for both linear and quadratic polynomials</a:t>
            </a:r>
          </a:p>
          <a:p>
            <a:pPr lvl="1"/>
            <a:r>
              <a:rPr lang="en-US" dirty="0"/>
              <a:t>For the quadratic polynomial,</a:t>
            </a:r>
            <a:br>
              <a:rPr lang="en-US" dirty="0"/>
            </a:br>
            <a:r>
              <a:rPr lang="en-US" dirty="0"/>
              <a:t>      we will also approximate the second derivative</a:t>
            </a:r>
          </a:p>
          <a:p>
            <a:pPr lvl="1"/>
            <a:endParaRPr lang="en-US" cap="small"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6" name="Audio 5">
            <a:hlinkClick r:id="" action="ppaction://media"/>
            <a:extLst>
              <a:ext uri="{FF2B5EF4-FFF2-40B4-BE49-F238E27FC236}">
                <a16:creationId xmlns:a16="http://schemas.microsoft.com/office/drawing/2014/main" id="{F920A626-2562-4716-9680-0FA514082094}"/>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graphicFrame>
        <p:nvGraphicFramePr>
          <p:cNvPr id="8" name="Object 7">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1063539034"/>
              </p:ext>
            </p:extLst>
          </p:nvPr>
        </p:nvGraphicFramePr>
        <p:xfrm>
          <a:off x="2597247" y="2651124"/>
          <a:ext cx="969962" cy="519113"/>
        </p:xfrm>
        <a:graphic>
          <a:graphicData uri="http://schemas.openxmlformats.org/presentationml/2006/ole">
            <mc:AlternateContent xmlns:mc="http://schemas.openxmlformats.org/markup-compatibility/2006">
              <mc:Choice xmlns:v="urn:schemas-microsoft-com:vml" Requires="v">
                <p:oleObj spid="_x0000_s4098" name="Equation" r:id="rId6" imgW="495000" imgH="266400" progId="Equation.DSMT4">
                  <p:embed/>
                </p:oleObj>
              </mc:Choice>
              <mc:Fallback>
                <p:oleObj name="Equation" r:id="rId6" imgW="495000" imgH="266400" progId="Equation.DSMT4">
                  <p:embed/>
                  <p:pic>
                    <p:nvPicPr>
                      <p:cNvPr id="9" name="Object 8">
                        <a:extLst>
                          <a:ext uri="{FF2B5EF4-FFF2-40B4-BE49-F238E27FC236}">
                            <a16:creationId xmlns:a16="http://schemas.microsoft.com/office/drawing/2014/main" id="{DF752F15-0BB8-4C8A-87FB-0766546B6C56}"/>
                          </a:ext>
                        </a:extLst>
                      </p:cNvPr>
                      <p:cNvPicPr/>
                      <p:nvPr/>
                    </p:nvPicPr>
                    <p:blipFill>
                      <a:blip r:embed="rId7"/>
                      <a:stretch>
                        <a:fillRect/>
                      </a:stretch>
                    </p:blipFill>
                    <p:spPr>
                      <a:xfrm>
                        <a:off x="2597247" y="2651124"/>
                        <a:ext cx="969962" cy="5191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1756666105"/>
              </p:ext>
            </p:extLst>
          </p:nvPr>
        </p:nvGraphicFramePr>
        <p:xfrm>
          <a:off x="6042808" y="2726689"/>
          <a:ext cx="1339374" cy="443548"/>
        </p:xfrm>
        <a:graphic>
          <a:graphicData uri="http://schemas.openxmlformats.org/presentationml/2006/ole">
            <mc:AlternateContent xmlns:mc="http://schemas.openxmlformats.org/markup-compatibility/2006">
              <mc:Choice xmlns:v="urn:schemas-microsoft-com:vml" Requires="v">
                <p:oleObj spid="_x0000_s4099" name="Equation" r:id="rId8" imgW="685800" imgH="228600" progId="Equation.DSMT4">
                  <p:embed/>
                </p:oleObj>
              </mc:Choice>
              <mc:Fallback>
                <p:oleObj name="Equation" r:id="rId8" imgW="685800" imgH="228600" progId="Equation.DSMT4">
                  <p:embed/>
                  <p:pic>
                    <p:nvPicPr>
                      <p:cNvPr id="10" name="Object 9">
                        <a:extLst>
                          <a:ext uri="{FF2B5EF4-FFF2-40B4-BE49-F238E27FC236}">
                            <a16:creationId xmlns:a16="http://schemas.microsoft.com/office/drawing/2014/main" id="{8819768E-E108-4144-A8C5-008C51561C03}"/>
                          </a:ext>
                        </a:extLst>
                      </p:cNvPr>
                      <p:cNvPicPr/>
                      <p:nvPr/>
                    </p:nvPicPr>
                    <p:blipFill>
                      <a:blip r:embed="rId9"/>
                      <a:stretch>
                        <a:fillRect/>
                      </a:stretch>
                    </p:blipFill>
                    <p:spPr>
                      <a:xfrm>
                        <a:off x="6042808" y="2726689"/>
                        <a:ext cx="1339374" cy="44354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2216551564"/>
              </p:ext>
            </p:extLst>
          </p:nvPr>
        </p:nvGraphicFramePr>
        <p:xfrm>
          <a:off x="3939969" y="2651125"/>
          <a:ext cx="995363" cy="519113"/>
        </p:xfrm>
        <a:graphic>
          <a:graphicData uri="http://schemas.openxmlformats.org/presentationml/2006/ole">
            <mc:AlternateContent xmlns:mc="http://schemas.openxmlformats.org/markup-compatibility/2006">
              <mc:Choice xmlns:v="urn:schemas-microsoft-com:vml" Requires="v">
                <p:oleObj spid="_x0000_s4100" name="Equation" r:id="rId10" imgW="507960" imgH="266400" progId="Equation.DSMT4">
                  <p:embed/>
                </p:oleObj>
              </mc:Choice>
              <mc:Fallback>
                <p:oleObj name="Equation" r:id="rId10" imgW="507960" imgH="266400" progId="Equation.DSMT4">
                  <p:embed/>
                  <p:pic>
                    <p:nvPicPr>
                      <p:cNvPr id="8" name="Object 7">
                        <a:extLst>
                          <a:ext uri="{FF2B5EF4-FFF2-40B4-BE49-F238E27FC236}">
                            <a16:creationId xmlns:a16="http://schemas.microsoft.com/office/drawing/2014/main" id="{DF752F15-0BB8-4C8A-87FB-0766546B6C56}"/>
                          </a:ext>
                        </a:extLst>
                      </p:cNvPr>
                      <p:cNvPicPr/>
                      <p:nvPr/>
                    </p:nvPicPr>
                    <p:blipFill>
                      <a:blip r:embed="rId11"/>
                      <a:stretch>
                        <a:fillRect/>
                      </a:stretch>
                    </p:blipFill>
                    <p:spPr>
                      <a:xfrm>
                        <a:off x="3939969" y="2651125"/>
                        <a:ext cx="995363" cy="519113"/>
                      </a:xfrm>
                      <a:prstGeom prst="rect">
                        <a:avLst/>
                      </a:prstGeom>
                    </p:spPr>
                  </p:pic>
                </p:oleObj>
              </mc:Fallback>
            </mc:AlternateContent>
          </a:graphicData>
        </a:graphic>
      </p:graphicFrame>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34047"/>
    </mc:Choice>
    <mc:Fallback xmlns="">
      <p:transition spd="slow" advTm="340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Suppose we have found the least-squares linear polynomial that passes through</a:t>
            </a:r>
            <a:r>
              <a:rPr lang="en-US" dirty="0">
                <a:latin typeface="Times New Roman" panose="02020603050405020304" pitchFamily="18" charset="0"/>
              </a:rPr>
              <a:t> </a:t>
            </a:r>
            <a:r>
              <a:rPr lang="en-US" i="1" dirty="0">
                <a:latin typeface="Times New Roman" panose="02020603050405020304" pitchFamily="18" charset="0"/>
              </a:rPr>
              <a:t>N </a:t>
            </a:r>
            <a:r>
              <a:rPr lang="en-US" dirty="0"/>
              <a:t>equally-spaced points</a:t>
            </a:r>
          </a:p>
          <a:p>
            <a:pPr lvl="1"/>
            <a:r>
              <a:rPr lang="en-US" dirty="0"/>
              <a:t>The slope of the best-fitting linear polynomial we found was</a:t>
            </a:r>
            <a:endParaRPr lang="fr-FR" sz="1800" dirty="0">
              <a:solidFill>
                <a:prstClr val="white"/>
              </a:solidFill>
              <a:latin typeface="Consolas" panose="020B0609020204030204" pitchFamily="49" charset="0"/>
            </a:endParaRPr>
          </a:p>
          <a:p>
            <a:pPr lvl="1"/>
            <a:endParaRPr lang="fr-FR" sz="1800" dirty="0">
              <a:latin typeface="Consolas" panose="020B0609020204030204" pitchFamily="49" charset="0"/>
            </a:endParaRPr>
          </a:p>
          <a:p>
            <a:pPr lvl="1"/>
            <a:endParaRPr lang="fr-FR" sz="1800" dirty="0">
              <a:latin typeface="Consolas" panose="020B0609020204030204" pitchFamily="49" charset="0"/>
            </a:endParaRPr>
          </a:p>
          <a:p>
            <a:pPr lvl="1"/>
            <a:r>
              <a:rPr lang="en-US" dirty="0">
                <a:solidFill>
                  <a:prstClr val="white"/>
                </a:solidFill>
              </a:rPr>
              <a:t>Issue: this involved scaling, or dividing by </a:t>
            </a:r>
            <a:r>
              <a:rPr lang="en-US" i="1" dirty="0">
                <a:solidFill>
                  <a:prstClr val="white"/>
                </a:solidFill>
                <a:latin typeface="Times New Roman" panose="02020603050405020304" pitchFamily="18" charset="0"/>
              </a:rPr>
              <a:t>h</a:t>
            </a:r>
          </a:p>
          <a:p>
            <a:pPr lvl="2"/>
            <a:r>
              <a:rPr lang="en-US" dirty="0">
                <a:solidFill>
                  <a:prstClr val="white"/>
                </a:solidFill>
              </a:rPr>
              <a:t>Thus, the best approximation of the derivative is</a:t>
            </a:r>
            <a:endParaRPr lang="fr-FR" sz="1800"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dirty="0"/>
          </a:p>
        </p:txBody>
      </p:sp>
      <p:cxnSp>
        <p:nvCxnSpPr>
          <p:cNvPr id="13" name="Straight Connector 12">
            <a:extLst>
              <a:ext uri="{FF2B5EF4-FFF2-40B4-BE49-F238E27FC236}">
                <a16:creationId xmlns:a16="http://schemas.microsoft.com/office/drawing/2014/main" id="{79F1895C-0EA4-4ECF-9CC2-333159911B77}"/>
              </a:ext>
            </a:extLst>
          </p:cNvPr>
          <p:cNvCxnSpPr>
            <a:cxnSpLocks/>
          </p:cNvCxnSpPr>
          <p:nvPr/>
        </p:nvCxnSpPr>
        <p:spPr>
          <a:xfrm flipV="1">
            <a:off x="3196915" y="4695930"/>
            <a:ext cx="4608784" cy="5886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2200941" y="4869113"/>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38" name="Object 37">
            <a:extLst>
              <a:ext uri="{FF2B5EF4-FFF2-40B4-BE49-F238E27FC236}">
                <a16:creationId xmlns:a16="http://schemas.microsoft.com/office/drawing/2014/main" id="{9DBD76E8-B643-4697-A77D-BEBDE02BC167}"/>
              </a:ext>
            </a:extLst>
          </p:cNvPr>
          <p:cNvGraphicFramePr>
            <a:graphicFrameLocks noChangeAspect="1"/>
          </p:cNvGraphicFramePr>
          <p:nvPr>
            <p:extLst>
              <p:ext uri="{D42A27DB-BD31-4B8C-83A1-F6EECF244321}">
                <p14:modId xmlns:p14="http://schemas.microsoft.com/office/powerpoint/2010/main" val="2414580514"/>
              </p:ext>
            </p:extLst>
          </p:nvPr>
        </p:nvGraphicFramePr>
        <p:xfrm>
          <a:off x="2658153" y="2713320"/>
          <a:ext cx="4257675" cy="404812"/>
        </p:xfrm>
        <a:graphic>
          <a:graphicData uri="http://schemas.openxmlformats.org/presentationml/2006/ole">
            <mc:AlternateContent xmlns:mc="http://schemas.openxmlformats.org/markup-compatibility/2006">
              <mc:Choice xmlns:v="urn:schemas-microsoft-com:vml" Requires="v">
                <p:oleObj spid="_x0000_s1038" name="Equation" r:id="rId6" imgW="2400120" imgH="228600" progId="Equation.DSMT4">
                  <p:embed/>
                </p:oleObj>
              </mc:Choice>
              <mc:Fallback>
                <p:oleObj name="Equation" r:id="rId6" imgW="2400120" imgH="228600" progId="Equation.DSMT4">
                  <p:embed/>
                  <p:pic>
                    <p:nvPicPr>
                      <p:cNvPr id="31" name="Object 30">
                        <a:extLst>
                          <a:ext uri="{FF2B5EF4-FFF2-40B4-BE49-F238E27FC236}">
                            <a16:creationId xmlns:a16="http://schemas.microsoft.com/office/drawing/2014/main" id="{DEA79D3C-88AE-4B87-8AC0-BA6DF659236D}"/>
                          </a:ext>
                        </a:extLst>
                      </p:cNvPr>
                      <p:cNvPicPr/>
                      <p:nvPr/>
                    </p:nvPicPr>
                    <p:blipFill>
                      <a:blip r:embed="rId7"/>
                      <a:stretch>
                        <a:fillRect/>
                      </a:stretch>
                    </p:blipFill>
                    <p:spPr>
                      <a:xfrm>
                        <a:off x="2658153" y="2713320"/>
                        <a:ext cx="4257675" cy="404812"/>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30344857-8B31-4461-AD24-40CDB7D662A5}"/>
              </a:ext>
            </a:extLst>
          </p:cNvPr>
          <p:cNvGraphicFramePr>
            <a:graphicFrameLocks noChangeAspect="1"/>
          </p:cNvGraphicFramePr>
          <p:nvPr>
            <p:extLst>
              <p:ext uri="{D42A27DB-BD31-4B8C-83A1-F6EECF244321}">
                <p14:modId xmlns:p14="http://schemas.microsoft.com/office/powerpoint/2010/main" val="1943525767"/>
              </p:ext>
            </p:extLst>
          </p:nvPr>
        </p:nvGraphicFramePr>
        <p:xfrm>
          <a:off x="6958936" y="3616325"/>
          <a:ext cx="1397000" cy="696913"/>
        </p:xfrm>
        <a:graphic>
          <a:graphicData uri="http://schemas.openxmlformats.org/presentationml/2006/ole">
            <mc:AlternateContent xmlns:mc="http://schemas.openxmlformats.org/markup-compatibility/2006">
              <mc:Choice xmlns:v="urn:schemas-microsoft-com:vml" Requires="v">
                <p:oleObj spid="_x0000_s1039" name="Equation" r:id="rId8" imgW="787320" imgH="393480" progId="Equation.DSMT4">
                  <p:embed/>
                </p:oleObj>
              </mc:Choice>
              <mc:Fallback>
                <p:oleObj name="Equation" r:id="rId8" imgW="787320" imgH="393480" progId="Equation.DSMT4">
                  <p:embed/>
                  <p:pic>
                    <p:nvPicPr>
                      <p:cNvPr id="38" name="Object 37">
                        <a:extLst>
                          <a:ext uri="{FF2B5EF4-FFF2-40B4-BE49-F238E27FC236}">
                            <a16:creationId xmlns:a16="http://schemas.microsoft.com/office/drawing/2014/main" id="{9DBD76E8-B643-4697-A77D-BEBDE02BC167}"/>
                          </a:ext>
                        </a:extLst>
                      </p:cNvPr>
                      <p:cNvPicPr/>
                      <p:nvPr/>
                    </p:nvPicPr>
                    <p:blipFill>
                      <a:blip r:embed="rId9"/>
                      <a:stretch>
                        <a:fillRect/>
                      </a:stretch>
                    </p:blipFill>
                    <p:spPr>
                      <a:xfrm>
                        <a:off x="6958936" y="3616325"/>
                        <a:ext cx="1397000" cy="696913"/>
                      </a:xfrm>
                      <a:prstGeom prst="rect">
                        <a:avLst/>
                      </a:prstGeom>
                    </p:spPr>
                  </p:pic>
                </p:oleObj>
              </mc:Fallback>
            </mc:AlternateContent>
          </a:graphicData>
        </a:graphic>
      </p:graphicFrame>
      <p:pic>
        <p:nvPicPr>
          <p:cNvPr id="10" name="Audio 9">
            <a:hlinkClick r:id="" action="ppaction://media"/>
            <a:extLst>
              <a:ext uri="{FF2B5EF4-FFF2-40B4-BE49-F238E27FC236}">
                <a16:creationId xmlns:a16="http://schemas.microsoft.com/office/drawing/2014/main" id="{C03D9EA6-DEB4-4C05-B9AC-75F1441E931F}"/>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
        <p:nvSpPr>
          <p:cNvPr id="6" name="Rectangle 5"/>
          <p:cNvSpPr/>
          <p:nvPr/>
        </p:nvSpPr>
        <p:spPr>
          <a:xfrm>
            <a:off x="509249" y="6147401"/>
            <a:ext cx="1515864" cy="430887"/>
          </a:xfrm>
          <a:prstGeom prst="rect">
            <a:avLst/>
          </a:prstGeom>
        </p:spPr>
        <p:txBody>
          <a:bodyPr wrap="none">
            <a:spAutoFit/>
          </a:bodyPr>
          <a:lstStyle/>
          <a:p>
            <a:r>
              <a:rPr lang="en-US" sz="2200" dirty="0" smtClean="0">
                <a:solidFill>
                  <a:prstClr val="white"/>
                </a:solidFill>
                <a:latin typeface="Cambria" panose="02040503050406030204" pitchFamily="18" charset="0"/>
                <a:ea typeface="Cambria" panose="02040503050406030204" pitchFamily="18" charset="0"/>
                <a:cs typeface="Times New Roman" panose="02020603050405020304" pitchFamily="18" charset="0"/>
              </a:rPr>
              <a:t>Here, </a:t>
            </a:r>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r>
              <a:rPr lang="en-US" sz="2200"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 5</a:t>
            </a:r>
            <a:endParaRPr lang="en-CA"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1500280048"/>
      </p:ext>
    </p:extLst>
  </p:cSld>
  <p:clrMapOvr>
    <a:masterClrMapping/>
  </p:clrMapOvr>
  <mc:AlternateContent xmlns:mc="http://schemas.openxmlformats.org/markup-compatibility/2006" xmlns:p14="http://schemas.microsoft.com/office/powerpoint/2010/main">
    <mc:Choice Requires="p14">
      <p:transition spd="slow" p14:dur="2000" advTm="67876"/>
    </mc:Choice>
    <mc:Fallback xmlns="">
      <p:transition spd="slow" advTm="678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1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2939C0-297C-46D5-A2D7-BFF12BCBFADC}"/>
              </a:ext>
            </a:extLst>
          </p:cNvPr>
          <p:cNvSpPr/>
          <p:nvPr/>
        </p:nvSpPr>
        <p:spPr>
          <a:xfrm rot="20297907" flipH="1">
            <a:off x="3287136" y="4854721"/>
            <a:ext cx="434044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Suppose we have found the least-squares quadratic polynomial that passes through </a:t>
            </a:r>
            <a:r>
              <a:rPr lang="en-US" i="1" dirty="0">
                <a:latin typeface="Times New Roman" panose="02020603050405020304" pitchFamily="18" charset="0"/>
                <a:ea typeface="Tahoma" panose="020B0604030504040204" pitchFamily="34" charset="0"/>
              </a:rPr>
              <a:t>N</a:t>
            </a:r>
            <a:r>
              <a:rPr lang="en-US" i="1" dirty="0"/>
              <a:t> </a:t>
            </a:r>
            <a:r>
              <a:rPr lang="en-US" dirty="0"/>
              <a:t>points</a:t>
            </a:r>
          </a:p>
          <a:p>
            <a:pPr lvl="1"/>
            <a:r>
              <a:rPr lang="en-US" dirty="0"/>
              <a:t>We found the coefficients of the least-squares quadratic polynomial </a:t>
            </a:r>
            <a:r>
              <a:rPr lang="en-US" i="1" dirty="0">
                <a:latin typeface="Times New Roman" panose="02020603050405020304" pitchFamily="18" charset="0"/>
              </a:rPr>
              <a:t>a</a:t>
            </a:r>
            <a:r>
              <a:rPr lang="en-US" baseline="-25000" dirty="0">
                <a:latin typeface="Times New Roman" panose="02020603050405020304" pitchFamily="18" charset="0"/>
              </a:rPr>
              <a:t>2</a:t>
            </a:r>
            <a:r>
              <a:rPr lang="en-US" i="1" dirty="0">
                <a:latin typeface="Times New Roman" panose="02020603050405020304" pitchFamily="18" charset="0"/>
              </a:rPr>
              <a:t>t</a:t>
            </a:r>
            <a:r>
              <a:rPr lang="en-US" baseline="30000" dirty="0">
                <a:latin typeface="Times New Roman" panose="02020603050405020304" pitchFamily="18" charset="0"/>
              </a:rPr>
              <a:t>2</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r>
              <a:rPr lang="en-US" i="1" dirty="0">
                <a:latin typeface="Times New Roman" panose="02020603050405020304" pitchFamily="18" charset="0"/>
              </a:rPr>
              <a:t>t</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0</a:t>
            </a:r>
            <a:r>
              <a:rPr lang="en-US" dirty="0"/>
              <a:t> which has a derivative </a:t>
            </a:r>
            <a:r>
              <a:rPr lang="en-US" dirty="0">
                <a:latin typeface="Times New Roman" panose="02020603050405020304" pitchFamily="18" charset="0"/>
              </a:rPr>
              <a:t>2</a:t>
            </a:r>
            <a:r>
              <a:rPr lang="en-US" i="1" dirty="0">
                <a:latin typeface="Times New Roman" panose="02020603050405020304" pitchFamily="18" charset="0"/>
              </a:rPr>
              <a:t>a</a:t>
            </a:r>
            <a:r>
              <a:rPr lang="en-US" baseline="-25000" dirty="0">
                <a:latin typeface="Times New Roman" panose="02020603050405020304" pitchFamily="18" charset="0"/>
              </a:rPr>
              <a:t>2</a:t>
            </a:r>
            <a:r>
              <a:rPr lang="en-US" i="1" dirty="0">
                <a:latin typeface="Times New Roman" panose="02020603050405020304" pitchFamily="18" charset="0"/>
              </a:rPr>
              <a:t>t</a:t>
            </a:r>
            <a:r>
              <a:rPr lang="en-US" dirty="0">
                <a:latin typeface="Times New Roman" panose="02020603050405020304" pitchFamily="18" charset="0"/>
              </a:rPr>
              <a:t> + </a:t>
            </a:r>
            <a:r>
              <a:rPr lang="en-US" i="1" dirty="0">
                <a:latin typeface="Times New Roman" panose="02020603050405020304" pitchFamily="18" charset="0"/>
              </a:rPr>
              <a:t>a</a:t>
            </a:r>
            <a:r>
              <a:rPr lang="en-US" baseline="-25000" dirty="0">
                <a:latin typeface="Times New Roman" panose="02020603050405020304" pitchFamily="18" charset="0"/>
              </a:rPr>
              <a:t>1</a:t>
            </a:r>
            <a:endParaRPr lang="fr-FR" dirty="0">
              <a:solidFill>
                <a:prstClr val="white"/>
              </a:solidFill>
              <a:latin typeface="Times New Roman" panose="02020603050405020304" pitchFamily="18" charset="0"/>
            </a:endParaRPr>
          </a:p>
          <a:p>
            <a:pPr lvl="1"/>
            <a:r>
              <a:rPr lang="en-US" dirty="0">
                <a:solidFill>
                  <a:prstClr val="white"/>
                </a:solidFill>
              </a:rPr>
              <a:t>At time </a:t>
            </a:r>
            <a:r>
              <a:rPr lang="en-US" i="1" dirty="0" err="1">
                <a:solidFill>
                  <a:prstClr val="white"/>
                </a:solidFill>
                <a:latin typeface="Times New Roman" panose="02020603050405020304" pitchFamily="18" charset="0"/>
              </a:rPr>
              <a:t>t</a:t>
            </a:r>
            <a:r>
              <a:rPr lang="en-US" i="1" baseline="-25000" dirty="0" err="1">
                <a:solidFill>
                  <a:prstClr val="white"/>
                </a:solidFill>
                <a:latin typeface="Times New Roman" panose="02020603050405020304" pitchFamily="18" charset="0"/>
              </a:rPr>
              <a:t>n</a:t>
            </a:r>
            <a:r>
              <a:rPr lang="en-US" i="1" dirty="0">
                <a:solidFill>
                  <a:prstClr val="white"/>
                </a:solidFill>
              </a:rPr>
              <a:t>, </a:t>
            </a:r>
            <a:r>
              <a:rPr lang="en-US" dirty="0">
                <a:solidFill>
                  <a:prstClr val="white"/>
                </a:solidFill>
              </a:rPr>
              <a:t>the best estimate of the derivative is </a:t>
            </a:r>
          </a:p>
          <a:p>
            <a:pPr lvl="1"/>
            <a:r>
              <a:rPr lang="en-US" dirty="0">
                <a:solidFill>
                  <a:prstClr val="white"/>
                </a:solidFill>
              </a:rPr>
              <a:t>At time </a:t>
            </a:r>
            <a:r>
              <a:rPr lang="en-US" i="1" dirty="0" err="1">
                <a:solidFill>
                  <a:prstClr val="white"/>
                </a:solidFill>
                <a:latin typeface="Times New Roman" panose="02020603050405020304" pitchFamily="18" charset="0"/>
              </a:rPr>
              <a:t>t</a:t>
            </a:r>
            <a:r>
              <a:rPr lang="en-US" i="1" baseline="-25000" dirty="0" err="1">
                <a:solidFill>
                  <a:prstClr val="white"/>
                </a:solidFill>
                <a:latin typeface="Times New Roman" panose="02020603050405020304" pitchFamily="18" charset="0"/>
              </a:rPr>
              <a:t>n</a:t>
            </a:r>
            <a:r>
              <a:rPr lang="en-US" i="1" dirty="0">
                <a:solidFill>
                  <a:prstClr val="white"/>
                </a:solidFill>
                <a:latin typeface="Times New Roman" panose="02020603050405020304" pitchFamily="18" charset="0"/>
              </a:rPr>
              <a:t> </a:t>
            </a:r>
            <a:r>
              <a:rPr lang="en-US" dirty="0">
                <a:solidFill>
                  <a:prstClr val="white"/>
                </a:solidFill>
                <a:latin typeface="Times New Roman" panose="02020603050405020304" pitchFamily="18" charset="0"/>
              </a:rPr>
              <a:t>+ </a:t>
            </a:r>
            <a:r>
              <a:rPr lang="en-US" i="1" dirty="0">
                <a:solidFill>
                  <a:prstClr val="white"/>
                </a:solidFill>
                <a:latin typeface="Symbol" panose="05050102010706020507" pitchFamily="18" charset="2"/>
              </a:rPr>
              <a:t>d</a:t>
            </a:r>
            <a:r>
              <a:rPr lang="en-US" i="1" baseline="30000" dirty="0">
                <a:solidFill>
                  <a:prstClr val="white"/>
                </a:solidFill>
                <a:latin typeface="Times New Roman" panose="02020603050405020304" pitchFamily="18" charset="0"/>
              </a:rPr>
              <a:t> </a:t>
            </a:r>
            <a:r>
              <a:rPr lang="en-US" i="1" dirty="0">
                <a:solidFill>
                  <a:prstClr val="white"/>
                </a:solidFill>
                <a:latin typeface="Times New Roman" panose="02020603050405020304" pitchFamily="18" charset="0"/>
              </a:rPr>
              <a:t>h</a:t>
            </a:r>
            <a:r>
              <a:rPr lang="en-US" i="1" dirty="0">
                <a:solidFill>
                  <a:prstClr val="white"/>
                </a:solidFill>
              </a:rPr>
              <a:t> </a:t>
            </a:r>
            <a:r>
              <a:rPr lang="en-US" dirty="0">
                <a:solidFill>
                  <a:prstClr val="white"/>
                </a:solidFill>
              </a:rPr>
              <a:t>the best estimate of the derivative is </a:t>
            </a:r>
          </a:p>
          <a:p>
            <a:pPr lvl="1"/>
            <a:endParaRPr lang="fr-FR" sz="18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dirty="0"/>
          </a:p>
        </p:txBody>
      </p: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982617" y="4847977"/>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39" name="Object 38">
            <a:extLst>
              <a:ext uri="{FF2B5EF4-FFF2-40B4-BE49-F238E27FC236}">
                <a16:creationId xmlns:a16="http://schemas.microsoft.com/office/drawing/2014/main" id="{30344857-8B31-4461-AD24-40CDB7D662A5}"/>
              </a:ext>
            </a:extLst>
          </p:cNvPr>
          <p:cNvGraphicFramePr>
            <a:graphicFrameLocks noChangeAspect="1"/>
          </p:cNvGraphicFramePr>
          <p:nvPr>
            <p:extLst>
              <p:ext uri="{D42A27DB-BD31-4B8C-83A1-F6EECF244321}">
                <p14:modId xmlns:p14="http://schemas.microsoft.com/office/powerpoint/2010/main" val="2817868844"/>
              </p:ext>
            </p:extLst>
          </p:nvPr>
        </p:nvGraphicFramePr>
        <p:xfrm>
          <a:off x="6613283" y="2895158"/>
          <a:ext cx="338138" cy="696912"/>
        </p:xfrm>
        <a:graphic>
          <a:graphicData uri="http://schemas.openxmlformats.org/presentationml/2006/ole">
            <mc:AlternateContent xmlns:mc="http://schemas.openxmlformats.org/markup-compatibility/2006">
              <mc:Choice xmlns:v="urn:schemas-microsoft-com:vml" Requires="v">
                <p:oleObj spid="_x0000_s2067" name="Equation" r:id="rId6" imgW="190440" imgH="393480" progId="Equation.DSMT4">
                  <p:embed/>
                </p:oleObj>
              </mc:Choice>
              <mc:Fallback>
                <p:oleObj name="Equation" r:id="rId6" imgW="190440" imgH="393480" progId="Equation.DSMT4">
                  <p:embed/>
                  <p:pic>
                    <p:nvPicPr>
                      <p:cNvPr id="39" name="Object 38">
                        <a:extLst>
                          <a:ext uri="{FF2B5EF4-FFF2-40B4-BE49-F238E27FC236}">
                            <a16:creationId xmlns:a16="http://schemas.microsoft.com/office/drawing/2014/main" id="{30344857-8B31-4461-AD24-40CDB7D662A5}"/>
                          </a:ext>
                        </a:extLst>
                      </p:cNvPr>
                      <p:cNvPicPr/>
                      <p:nvPr/>
                    </p:nvPicPr>
                    <p:blipFill>
                      <a:blip r:embed="rId7"/>
                      <a:stretch>
                        <a:fillRect/>
                      </a:stretch>
                    </p:blipFill>
                    <p:spPr>
                      <a:xfrm>
                        <a:off x="6613283" y="2895158"/>
                        <a:ext cx="338138" cy="696912"/>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088FC32-9098-410C-BF07-87A30A606D1A}"/>
              </a:ext>
            </a:extLst>
          </p:cNvPr>
          <p:cNvCxnSpPr>
            <a:cxnSpLocks/>
          </p:cNvCxnSpPr>
          <p:nvPr/>
        </p:nvCxnSpPr>
        <p:spPr>
          <a:xfrm>
            <a:off x="6305270" y="4697350"/>
            <a:ext cx="1992840" cy="10123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aphicFrame>
        <p:nvGraphicFramePr>
          <p:cNvPr id="43" name="Object 42">
            <a:extLst>
              <a:ext uri="{FF2B5EF4-FFF2-40B4-BE49-F238E27FC236}">
                <a16:creationId xmlns:a16="http://schemas.microsoft.com/office/drawing/2014/main" id="{ACA5342E-B894-495D-9A0E-5A0B581A6181}"/>
              </a:ext>
            </a:extLst>
          </p:cNvPr>
          <p:cNvGraphicFramePr>
            <a:graphicFrameLocks noChangeAspect="1"/>
          </p:cNvGraphicFramePr>
          <p:nvPr>
            <p:extLst>
              <p:ext uri="{D42A27DB-BD31-4B8C-83A1-F6EECF244321}">
                <p14:modId xmlns:p14="http://schemas.microsoft.com/office/powerpoint/2010/main" val="2426637281"/>
              </p:ext>
            </p:extLst>
          </p:nvPr>
        </p:nvGraphicFramePr>
        <p:xfrm>
          <a:off x="7167332" y="3400425"/>
          <a:ext cx="1398588" cy="471488"/>
        </p:xfrm>
        <a:graphic>
          <a:graphicData uri="http://schemas.openxmlformats.org/presentationml/2006/ole">
            <mc:AlternateContent xmlns:mc="http://schemas.openxmlformats.org/markup-compatibility/2006">
              <mc:Choice xmlns:v="urn:schemas-microsoft-com:vml" Requires="v">
                <p:oleObj spid="_x0000_s2068" name="Equation" r:id="rId8" imgW="787320" imgH="266400" progId="Equation.DSMT4">
                  <p:embed/>
                </p:oleObj>
              </mc:Choice>
              <mc:Fallback>
                <p:oleObj name="Equation" r:id="rId8" imgW="787320" imgH="266400" progId="Equation.DSMT4">
                  <p:embed/>
                  <p:pic>
                    <p:nvPicPr>
                      <p:cNvPr id="39" name="Object 38">
                        <a:extLst>
                          <a:ext uri="{FF2B5EF4-FFF2-40B4-BE49-F238E27FC236}">
                            <a16:creationId xmlns:a16="http://schemas.microsoft.com/office/drawing/2014/main" id="{30344857-8B31-4461-AD24-40CDB7D662A5}"/>
                          </a:ext>
                        </a:extLst>
                      </p:cNvPr>
                      <p:cNvPicPr/>
                      <p:nvPr/>
                    </p:nvPicPr>
                    <p:blipFill>
                      <a:blip r:embed="rId9"/>
                      <a:stretch>
                        <a:fillRect/>
                      </a:stretch>
                    </p:blipFill>
                    <p:spPr>
                      <a:xfrm>
                        <a:off x="7167332" y="3400425"/>
                        <a:ext cx="1398588" cy="471488"/>
                      </a:xfrm>
                      <a:prstGeom prst="rect">
                        <a:avLst/>
                      </a:prstGeom>
                    </p:spPr>
                  </p:pic>
                </p:oleObj>
              </mc:Fallback>
            </mc:AlternateContent>
          </a:graphicData>
        </a:graphic>
      </p:graphicFrame>
      <p:pic>
        <p:nvPicPr>
          <p:cNvPr id="46" name="Audio 45">
            <a:hlinkClick r:id="" action="ppaction://media"/>
            <a:extLst>
              <a:ext uri="{FF2B5EF4-FFF2-40B4-BE49-F238E27FC236}">
                <a16:creationId xmlns:a16="http://schemas.microsoft.com/office/drawing/2014/main" id="{E0C622EC-99A6-4FF2-A03E-30BA462DD43E}"/>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graphicFrame>
        <p:nvGraphicFramePr>
          <p:cNvPr id="41" name="Object 40">
            <a:extLst>
              <a:ext uri="{FF2B5EF4-FFF2-40B4-BE49-F238E27FC236}">
                <a16:creationId xmlns:a16="http://schemas.microsoft.com/office/drawing/2014/main" id="{4F0BED57-CAA8-4BD9-B5D2-2EE167B3F7CD}"/>
              </a:ext>
            </a:extLst>
          </p:cNvPr>
          <p:cNvGraphicFramePr>
            <a:graphicFrameLocks noChangeAspect="1"/>
          </p:cNvGraphicFramePr>
          <p:nvPr>
            <p:extLst>
              <p:ext uri="{D42A27DB-BD31-4B8C-83A1-F6EECF244321}">
                <p14:modId xmlns:p14="http://schemas.microsoft.com/office/powerpoint/2010/main" val="153194370"/>
              </p:ext>
            </p:extLst>
          </p:nvPr>
        </p:nvGraphicFramePr>
        <p:xfrm>
          <a:off x="7849132" y="4808407"/>
          <a:ext cx="1171575" cy="696912"/>
        </p:xfrm>
        <a:graphic>
          <a:graphicData uri="http://schemas.openxmlformats.org/presentationml/2006/ole">
            <mc:AlternateContent xmlns:mc="http://schemas.openxmlformats.org/markup-compatibility/2006">
              <mc:Choice xmlns:v="urn:schemas-microsoft-com:vml" Requires="v">
                <p:oleObj spid="_x0000_s2069" name="Equation" r:id="rId11" imgW="660240" imgH="393480" progId="Equation.DSMT4">
                  <p:embed/>
                </p:oleObj>
              </mc:Choice>
              <mc:Fallback>
                <p:oleObj name="Equation" r:id="rId11" imgW="660240" imgH="393480" progId="Equation.DSMT4">
                  <p:embed/>
                  <p:pic>
                    <p:nvPicPr>
                      <p:cNvPr id="38" name="Object 37">
                        <a:extLst>
                          <a:ext uri="{FF2B5EF4-FFF2-40B4-BE49-F238E27FC236}">
                            <a16:creationId xmlns:a16="http://schemas.microsoft.com/office/drawing/2014/main" id="{4F0BED57-CAA8-4BD9-B5D2-2EE167B3F7CD}"/>
                          </a:ext>
                        </a:extLst>
                      </p:cNvPr>
                      <p:cNvPicPr/>
                      <p:nvPr/>
                    </p:nvPicPr>
                    <p:blipFill>
                      <a:blip r:embed="rId12"/>
                      <a:stretch>
                        <a:fillRect/>
                      </a:stretch>
                    </p:blipFill>
                    <p:spPr>
                      <a:xfrm>
                        <a:off x="7849132" y="4808407"/>
                        <a:ext cx="1171575" cy="696912"/>
                      </a:xfrm>
                      <a:prstGeom prst="rect">
                        <a:avLst/>
                      </a:prstGeom>
                    </p:spPr>
                  </p:pic>
                </p:oleObj>
              </mc:Fallback>
            </mc:AlternateContent>
          </a:graphicData>
        </a:graphic>
      </p:graphicFrame>
      <p:sp>
        <p:nvSpPr>
          <p:cNvPr id="42" name="Rectangle 41"/>
          <p:cNvSpPr/>
          <p:nvPr/>
        </p:nvSpPr>
        <p:spPr>
          <a:xfrm>
            <a:off x="509249" y="6147401"/>
            <a:ext cx="1515864" cy="430887"/>
          </a:xfrm>
          <a:prstGeom prst="rect">
            <a:avLst/>
          </a:prstGeom>
        </p:spPr>
        <p:txBody>
          <a:bodyPr wrap="none">
            <a:spAutoFit/>
          </a:bodyPr>
          <a:lstStyle/>
          <a:p>
            <a:r>
              <a:rPr lang="en-US" sz="2200" dirty="0" smtClean="0">
                <a:solidFill>
                  <a:prstClr val="white"/>
                </a:solidFill>
                <a:latin typeface="Cambria" panose="02040503050406030204" pitchFamily="18" charset="0"/>
                <a:ea typeface="Cambria" panose="02040503050406030204" pitchFamily="18" charset="0"/>
                <a:cs typeface="Times New Roman" panose="02020603050405020304" pitchFamily="18" charset="0"/>
              </a:rPr>
              <a:t>Here, </a:t>
            </a:r>
            <a:r>
              <a:rPr lang="en-US" sz="2200" i="1"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N </a:t>
            </a:r>
            <a:r>
              <a:rPr lang="en-US" sz="2200" dirty="0" smtClean="0">
                <a:solidFill>
                  <a:prstClr val="white"/>
                </a:solidFill>
                <a:latin typeface="Times New Roman" panose="02020603050405020304" pitchFamily="18" charset="0"/>
                <a:ea typeface="Cambria" panose="02040503050406030204" pitchFamily="18" charset="0"/>
                <a:cs typeface="Times New Roman" panose="02020603050405020304" pitchFamily="18" charset="0"/>
              </a:rPr>
              <a:t>= 5</a:t>
            </a:r>
            <a:endParaRPr lang="en-CA" dirty="0">
              <a:latin typeface="Times New Roman" panose="02020603050405020304" pitchFamily="18" charset="0"/>
              <a:cs typeface="Times New Roman" panose="02020603050405020304" pitchFamily="18" charset="0"/>
            </a:endParaRPr>
          </a:p>
        </p:txBody>
      </p:sp>
      <p:graphicFrame>
        <p:nvGraphicFramePr>
          <p:cNvPr id="38" name="Object 37">
            <a:extLst>
              <a:ext uri="{FF2B5EF4-FFF2-40B4-BE49-F238E27FC236}">
                <a16:creationId xmlns:a16="http://schemas.microsoft.com/office/drawing/2014/main" id="{ACA5342E-B894-495D-9A0E-5A0B581A6181}"/>
              </a:ext>
            </a:extLst>
          </p:cNvPr>
          <p:cNvGraphicFramePr>
            <a:graphicFrameLocks noChangeAspect="1"/>
          </p:cNvGraphicFramePr>
          <p:nvPr>
            <p:extLst>
              <p:ext uri="{D42A27DB-BD31-4B8C-83A1-F6EECF244321}">
                <p14:modId xmlns:p14="http://schemas.microsoft.com/office/powerpoint/2010/main" val="1174239423"/>
              </p:ext>
            </p:extLst>
          </p:nvPr>
        </p:nvGraphicFramePr>
        <p:xfrm>
          <a:off x="7712130" y="3786188"/>
          <a:ext cx="1331913" cy="696912"/>
        </p:xfrm>
        <a:graphic>
          <a:graphicData uri="http://schemas.openxmlformats.org/presentationml/2006/ole">
            <mc:AlternateContent xmlns:mc="http://schemas.openxmlformats.org/markup-compatibility/2006">
              <mc:Choice xmlns:v="urn:schemas-microsoft-com:vml" Requires="v">
                <p:oleObj spid="_x0000_s2070" name="Equation" r:id="rId13" imgW="749160" imgH="393480" progId="Equation.DSMT4">
                  <p:embed/>
                </p:oleObj>
              </mc:Choice>
              <mc:Fallback>
                <p:oleObj name="Equation" r:id="rId13" imgW="749160" imgH="393480" progId="Equation.DSMT4">
                  <p:embed/>
                  <p:pic>
                    <p:nvPicPr>
                      <p:cNvPr id="43" name="Object 42">
                        <a:extLst>
                          <a:ext uri="{FF2B5EF4-FFF2-40B4-BE49-F238E27FC236}">
                            <a16:creationId xmlns:a16="http://schemas.microsoft.com/office/drawing/2014/main" id="{ACA5342E-B894-495D-9A0E-5A0B581A6181}"/>
                          </a:ext>
                        </a:extLst>
                      </p:cNvPr>
                      <p:cNvPicPr/>
                      <p:nvPr/>
                    </p:nvPicPr>
                    <p:blipFill>
                      <a:blip r:embed="rId14"/>
                      <a:stretch>
                        <a:fillRect/>
                      </a:stretch>
                    </p:blipFill>
                    <p:spPr>
                      <a:xfrm>
                        <a:off x="7712130" y="3786188"/>
                        <a:ext cx="1331913" cy="696912"/>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88153172"/>
      </p:ext>
    </p:extLst>
  </p:cSld>
  <p:clrMapOvr>
    <a:masterClrMapping/>
  </p:clrMapOvr>
  <mc:AlternateContent xmlns:mc="http://schemas.openxmlformats.org/markup-compatibility/2006" xmlns:p14="http://schemas.microsoft.com/office/powerpoint/2010/main">
    <mc:Choice Requires="p14">
      <p:transition spd="slow" p14:dur="2000" advTm="105930"/>
    </mc:Choice>
    <mc:Fallback xmlns="">
      <p:transition spd="slow" advTm="1059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4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B62939C0-297C-46D5-A2D7-BFF12BCBFADC}"/>
              </a:ext>
            </a:extLst>
          </p:cNvPr>
          <p:cNvSpPr/>
          <p:nvPr/>
        </p:nvSpPr>
        <p:spPr>
          <a:xfrm rot="20297907" flipH="1">
            <a:off x="3287136" y="4854721"/>
            <a:ext cx="4340448" cy="760946"/>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second derivative</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Similarly, we can estimate the concavity with the formula</a:t>
            </a:r>
          </a:p>
          <a:p>
            <a:pPr lvl="1"/>
            <a:endParaRPr lang="fr-FR" sz="18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dirty="0"/>
          </a:p>
        </p:txBody>
      </p: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72976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71411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3196915" y="6252658"/>
            <a:ext cx="4471792" cy="1549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63383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60632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63426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54128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51473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44663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41924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35197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32206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44205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62977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72481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53633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34719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31342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44735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48318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63624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73748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982617" y="4847977"/>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3" name="Object 42">
            <a:extLst>
              <a:ext uri="{FF2B5EF4-FFF2-40B4-BE49-F238E27FC236}">
                <a16:creationId xmlns:a16="http://schemas.microsoft.com/office/drawing/2014/main" id="{ACA5342E-B894-495D-9A0E-5A0B581A6181}"/>
              </a:ext>
            </a:extLst>
          </p:cNvPr>
          <p:cNvGraphicFramePr>
            <a:graphicFrameLocks noChangeAspect="1"/>
          </p:cNvGraphicFramePr>
          <p:nvPr>
            <p:extLst>
              <p:ext uri="{D42A27DB-BD31-4B8C-83A1-F6EECF244321}">
                <p14:modId xmlns:p14="http://schemas.microsoft.com/office/powerpoint/2010/main" val="2416420250"/>
              </p:ext>
            </p:extLst>
          </p:nvPr>
        </p:nvGraphicFramePr>
        <p:xfrm>
          <a:off x="3617342" y="2143125"/>
          <a:ext cx="1601787" cy="696913"/>
        </p:xfrm>
        <a:graphic>
          <a:graphicData uri="http://schemas.openxmlformats.org/presentationml/2006/ole">
            <mc:AlternateContent xmlns:mc="http://schemas.openxmlformats.org/markup-compatibility/2006">
              <mc:Choice xmlns:v="urn:schemas-microsoft-com:vml" Requires="v">
                <p:oleObj spid="_x0000_s3080" name="Equation" r:id="rId6" imgW="901440" imgH="393480" progId="Equation.DSMT4">
                  <p:embed/>
                </p:oleObj>
              </mc:Choice>
              <mc:Fallback>
                <p:oleObj name="Equation" r:id="rId6" imgW="901440" imgH="393480" progId="Equation.DSMT4">
                  <p:embed/>
                  <p:pic>
                    <p:nvPicPr>
                      <p:cNvPr id="43" name="Object 42">
                        <a:extLst>
                          <a:ext uri="{FF2B5EF4-FFF2-40B4-BE49-F238E27FC236}">
                            <a16:creationId xmlns:a16="http://schemas.microsoft.com/office/drawing/2014/main" id="{ACA5342E-B894-495D-9A0E-5A0B581A6181}"/>
                          </a:ext>
                        </a:extLst>
                      </p:cNvPr>
                      <p:cNvPicPr/>
                      <p:nvPr/>
                    </p:nvPicPr>
                    <p:blipFill>
                      <a:blip r:embed="rId7"/>
                      <a:stretch>
                        <a:fillRect/>
                      </a:stretch>
                    </p:blipFill>
                    <p:spPr>
                      <a:xfrm>
                        <a:off x="3617342" y="2143125"/>
                        <a:ext cx="1601787" cy="696913"/>
                      </a:xfrm>
                      <a:prstGeom prst="rect">
                        <a:avLst/>
                      </a:prstGeom>
                    </p:spPr>
                  </p:pic>
                </p:oleObj>
              </mc:Fallback>
            </mc:AlternateContent>
          </a:graphicData>
        </a:graphic>
      </p:graphicFrame>
      <p:pic>
        <p:nvPicPr>
          <p:cNvPr id="10" name="Audio 9">
            <a:hlinkClick r:id="" action="ppaction://media"/>
            <a:extLst>
              <a:ext uri="{FF2B5EF4-FFF2-40B4-BE49-F238E27FC236}">
                <a16:creationId xmlns:a16="http://schemas.microsoft.com/office/drawing/2014/main" id="{E24C089B-0573-4128-BDD3-81E18279755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642997347"/>
      </p:ext>
    </p:extLst>
  </p:cSld>
  <p:clrMapOvr>
    <a:masterClrMapping/>
  </p:clrMapOvr>
  <mc:AlternateContent xmlns:mc="http://schemas.openxmlformats.org/markup-compatibility/2006" xmlns:p14="http://schemas.microsoft.com/office/powerpoint/2010/main">
    <mc:Choice Requires="p14">
      <p:transition spd="slow" p14:dur="2000" advTm="26200"/>
    </mc:Choice>
    <mc:Fallback xmlns="">
      <p:transition spd="slow" advTm="26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latin typeface="Times New Roman" panose="02020603050405020304" pitchFamily="18" charset="0"/>
              </a:rPr>
              <a:t>Understand how to estimate the derivative and second derivative of least-squares polynomials</a:t>
            </a:r>
          </a:p>
          <a:p>
            <a:pPr lvl="1"/>
            <a:r>
              <a:rPr lang="en-US" dirty="0"/>
              <a:t>Are aware that because our formula involved scaling,</a:t>
            </a:r>
            <a:br>
              <a:rPr lang="en-US" dirty="0"/>
            </a:br>
            <a:r>
              <a:rPr lang="en-US" dirty="0"/>
              <a:t>	we must divide the derivative by the step size,</a:t>
            </a:r>
            <a:br>
              <a:rPr lang="en-US" dirty="0"/>
            </a:br>
            <a:r>
              <a:rPr lang="en-US" dirty="0"/>
              <a:t>	and the second derivative by the step size squared</a:t>
            </a:r>
            <a:endParaRPr lang="en-US" dirty="0">
              <a:latin typeface="Times New Roman" panose="02020603050405020304" pitchFamily="18" charset="0"/>
            </a:endParaRPr>
          </a:p>
          <a:p>
            <a:pPr lvl="1"/>
            <a:r>
              <a:rPr lang="en-US" dirty="0"/>
              <a:t>Understand that if we already have the coefficients,</a:t>
            </a:r>
            <a:br>
              <a:rPr lang="en-US" dirty="0"/>
            </a:br>
            <a:r>
              <a:rPr lang="en-US" dirty="0"/>
              <a:t>	we can find these estimates in </a:t>
            </a:r>
            <a:r>
              <a:rPr lang="en-US" dirty="0">
                <a:latin typeface="Times New Roman" panose="02020603050405020304" pitchFamily="18" charset="0"/>
              </a:rPr>
              <a:t>O(1)</a:t>
            </a:r>
            <a:r>
              <a:rPr lang="en-US" dirty="0"/>
              <a:t> time</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10" name="Audio 9">
            <a:hlinkClick r:id="" action="ppaction://media"/>
            <a:extLst>
              <a:ext uri="{FF2B5EF4-FFF2-40B4-BE49-F238E27FC236}">
                <a16:creationId xmlns:a16="http://schemas.microsoft.com/office/drawing/2014/main" id="{F30CB6E4-B314-4680-B8F8-6928FC995E2C}"/>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advTm="37043"/>
    </mc:Choice>
    <mc:Fallback xmlns="">
      <p:transition spd="slow" advTm="370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https://en.wikipedia.org/wiki/Least_squares</a:t>
            </a:r>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the derivative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the derivative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9|14.6|12.3"/>
</p:tagLst>
</file>

<file path=ppt/tags/tag2.xml><?xml version="1.0" encoding="utf-8"?>
<p:tagLst xmlns:a="http://schemas.openxmlformats.org/drawingml/2006/main" xmlns:r="http://schemas.openxmlformats.org/officeDocument/2006/relationships" xmlns:p="http://schemas.openxmlformats.org/presentationml/2006/main">
  <p:tag name="TIMING" val="|8.5|26|40.9"/>
</p:tagLst>
</file>

<file path=ppt/tags/tag3.xml><?xml version="1.0" encoding="utf-8"?>
<p:tagLst xmlns:a="http://schemas.openxmlformats.org/drawingml/2006/main" xmlns:r="http://schemas.openxmlformats.org/officeDocument/2006/relationships" xmlns:p="http://schemas.openxmlformats.org/presentationml/2006/main">
  <p:tag name="TIMING" val="|43.9|25|10.4"/>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108659</TotalTime>
  <Words>595</Words>
  <Application>Microsoft Office PowerPoint</Application>
  <PresentationFormat>On-screen Show (4:3)</PresentationFormat>
  <Paragraphs>92</Paragraphs>
  <Slides>10</Slides>
  <Notes>0</Notes>
  <HiddenSlides>0</HiddenSlides>
  <MMClips>10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4" baseType="lpstr">
      <vt:lpstr>ＭＳ Ｐゴシック</vt:lpstr>
      <vt:lpstr>Arial</vt:lpstr>
      <vt:lpstr>Bookman Old Style</vt:lpstr>
      <vt:lpstr>Calibri</vt:lpstr>
      <vt:lpstr>Cambria</vt:lpstr>
      <vt:lpstr>Consolas</vt:lpstr>
      <vt:lpstr>Constantia</vt:lpstr>
      <vt:lpstr>Georgia</vt:lpstr>
      <vt:lpstr>Symbol</vt:lpstr>
      <vt:lpstr>Tahoma</vt:lpstr>
      <vt:lpstr>Times New Roman</vt:lpstr>
      <vt:lpstr>Office Theme</vt:lpstr>
      <vt:lpstr>Equation</vt:lpstr>
      <vt:lpstr>MathType 6.0 Equation</vt:lpstr>
      <vt:lpstr>Approximating the derivative using least-squares best-fitting polynomials</vt:lpstr>
      <vt:lpstr>Introduction</vt:lpstr>
      <vt:lpstr>Approximating the derivative</vt:lpstr>
      <vt:lpstr>Approximating the derivative</vt:lpstr>
      <vt:lpstr>Approximating the second derivative</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1879</cp:revision>
  <dcterms:created xsi:type="dcterms:W3CDTF">2020-04-30T19:27:29Z</dcterms:created>
  <dcterms:modified xsi:type="dcterms:W3CDTF">2024-04-15T17:48:39Z</dcterms:modified>
</cp:coreProperties>
</file>